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66" r:id="rId5"/>
    <p:sldId id="259" r:id="rId6"/>
    <p:sldId id="260" r:id="rId7"/>
    <p:sldId id="261" r:id="rId8"/>
    <p:sldId id="267" r:id="rId9"/>
    <p:sldId id="268" r:id="rId10"/>
    <p:sldId id="269" r:id="rId11"/>
    <p:sldId id="263" r:id="rId12"/>
    <p:sldId id="264" r:id="rId13"/>
    <p:sldId id="265" r:id="rId14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3A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til 2 - Isticanj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3" d="100"/>
          <a:sy n="113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23089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8471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4222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1782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906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4.jpe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8F0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0DE"/>
          </a:solidFill>
          <a:ln w="12700">
            <a:solidFill>
              <a:srgbClr val="F8F0DE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40080" y="1097280"/>
            <a:ext cx="45720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400" b="1" dirty="0">
                <a:solidFill>
                  <a:srgbClr val="183A5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Od kristala</a:t>
            </a:r>
            <a:endParaRPr lang="en-US" sz="4400" dirty="0"/>
          </a:p>
          <a:p>
            <a:pPr marL="0" indent="0">
              <a:buNone/>
            </a:pPr>
            <a:r>
              <a:rPr lang="en-US" sz="4400" b="1" dirty="0">
                <a:solidFill>
                  <a:srgbClr val="183A5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do katedrale</a:t>
            </a:r>
            <a:endParaRPr lang="en-US" sz="4400" dirty="0"/>
          </a:p>
        </p:txBody>
      </p:sp>
      <p:sp>
        <p:nvSpPr>
          <p:cNvPr id="4" name="Text 2"/>
          <p:cNvSpPr/>
          <p:nvPr/>
        </p:nvSpPr>
        <p:spPr>
          <a:xfrm>
            <a:off x="685800" y="2971800"/>
            <a:ext cx="4526280" cy="8229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4A4A4A"/>
                </a:solidFill>
              </a:rPr>
              <a:t>Projekt koji povezuje prirodoslovlje, </a:t>
            </a:r>
            <a:r>
              <a:rPr lang="hr-HR" sz="2100" dirty="0">
                <a:solidFill>
                  <a:srgbClr val="4A4A4A"/>
                </a:solidFill>
              </a:rPr>
              <a:t>matematiku</a:t>
            </a:r>
            <a:r>
              <a:rPr lang="en-US" sz="2100" dirty="0">
                <a:solidFill>
                  <a:srgbClr val="4A4A4A"/>
                </a:solidFill>
              </a:rPr>
              <a:t>,</a:t>
            </a:r>
            <a:r>
              <a:rPr lang="hr-HR" sz="2100" dirty="0">
                <a:solidFill>
                  <a:srgbClr val="4A4A4A"/>
                </a:solidFill>
              </a:rPr>
              <a:t> informatiku,</a:t>
            </a:r>
            <a:r>
              <a:rPr lang="en-US" sz="2100" dirty="0">
                <a:solidFill>
                  <a:srgbClr val="4A4A4A"/>
                </a:solidFill>
              </a:rPr>
              <a:t> umjetnost i kulturnu baštinu.</a:t>
            </a:r>
            <a:endParaRPr lang="en-US" sz="2100" dirty="0"/>
          </a:p>
        </p:txBody>
      </p:sp>
      <p:sp>
        <p:nvSpPr>
          <p:cNvPr id="5" name="Text 3"/>
          <p:cNvSpPr/>
          <p:nvPr/>
        </p:nvSpPr>
        <p:spPr>
          <a:xfrm>
            <a:off x="685800" y="4160520"/>
            <a:ext cx="4251960" cy="502920"/>
          </a:xfrm>
          <a:prstGeom prst="rect">
            <a:avLst/>
          </a:prstGeom>
          <a:solidFill>
            <a:srgbClr val="FFF2CE"/>
          </a:solidFill>
          <a:ln>
            <a:solidFill>
              <a:srgbClr val="FFF2CE">
                <a:alpha val="0"/>
              </a:srgbClr>
            </a:solidFill>
          </a:ln>
        </p:spPr>
        <p:txBody>
          <a:bodyPr wrap="square" lIns="1524" tIns="1524" rIns="1524" bIns="1524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83A59"/>
                </a:solidFill>
              </a:rPr>
              <a:t>istraživanje • </a:t>
            </a:r>
            <a:r>
              <a:rPr lang="hr-HR" sz="1500" b="1" dirty="0">
                <a:solidFill>
                  <a:srgbClr val="183A59"/>
                </a:solidFill>
              </a:rPr>
              <a:t>stvaranje</a:t>
            </a:r>
            <a:r>
              <a:rPr lang="en-US" sz="1500" b="1" dirty="0">
                <a:solidFill>
                  <a:srgbClr val="183A59"/>
                </a:solidFill>
              </a:rPr>
              <a:t> • </a:t>
            </a:r>
            <a:r>
              <a:rPr lang="hr-HR" sz="1500" b="1" dirty="0">
                <a:solidFill>
                  <a:srgbClr val="183A59"/>
                </a:solidFill>
              </a:rPr>
              <a:t>izlaganje 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594360" y="6510528"/>
            <a:ext cx="4297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777777"/>
                </a:solidFill>
              </a:rPr>
              <a:t>Od kristala do katedrale</a:t>
            </a:r>
            <a:endParaRPr lang="en-US" sz="850" dirty="0"/>
          </a:p>
        </p:txBody>
      </p:sp>
      <p:sp>
        <p:nvSpPr>
          <p:cNvPr id="8" name="Text 5"/>
          <p:cNvSpPr/>
          <p:nvPr/>
        </p:nvSpPr>
        <p:spPr>
          <a:xfrm>
            <a:off x="11265408" y="6473952"/>
            <a:ext cx="3840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777777"/>
                </a:solidFill>
              </a:rPr>
              <a:t>01</a:t>
            </a:r>
            <a:endParaRPr lang="en-US" sz="850" dirty="0"/>
          </a:p>
        </p:txBody>
      </p:sp>
      <p:pic>
        <p:nvPicPr>
          <p:cNvPr id="10" name="Slika 9">
            <a:extLst>
              <a:ext uri="{FF2B5EF4-FFF2-40B4-BE49-F238E27FC236}">
                <a16:creationId xmlns:a16="http://schemas.microsoft.com/office/drawing/2014/main" id="{A442D270-E937-4302-8479-1628474B3C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8263" y="418253"/>
            <a:ext cx="6365804" cy="477435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0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0DE"/>
          </a:solidFill>
          <a:ln w="12700">
            <a:solidFill>
              <a:srgbClr val="F8F0DE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182880"/>
            <a:ext cx="7132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B85C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Početak projekta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94360" y="530352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183A5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Učenje izvan učionice: dva izleta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640080" y="4251960"/>
            <a:ext cx="2057400" cy="502920"/>
          </a:xfrm>
          <a:prstGeom prst="rect">
            <a:avLst/>
          </a:prstGeom>
          <a:solidFill>
            <a:srgbClr val="E8F2FB"/>
          </a:solidFill>
          <a:ln>
            <a:solidFill>
              <a:srgbClr val="E8F2FB">
                <a:alpha val="0"/>
              </a:srgbClr>
            </a:solidFill>
          </a:ln>
        </p:spPr>
        <p:txBody>
          <a:bodyPr wrap="square" lIns="1524" tIns="1524" rIns="1524" bIns="1524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83A59"/>
                </a:solidFill>
              </a:rPr>
              <a:t>1. Zagreb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40080" y="4846320"/>
            <a:ext cx="4800600" cy="9144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700" dirty="0">
                <a:solidFill>
                  <a:srgbClr val="4A4A4A"/>
                </a:solidFill>
              </a:rPr>
              <a:t>Učenici </a:t>
            </a:r>
            <a:r>
              <a:rPr lang="en-US" sz="1700" dirty="0" err="1">
                <a:solidFill>
                  <a:srgbClr val="4A4A4A"/>
                </a:solidFill>
              </a:rPr>
              <a:t>su</a:t>
            </a:r>
            <a:r>
              <a:rPr lang="en-US" sz="1700" dirty="0">
                <a:solidFill>
                  <a:srgbClr val="4A4A4A"/>
                </a:solidFill>
              </a:rPr>
              <a:t> </a:t>
            </a:r>
            <a:r>
              <a:rPr lang="hr-HR" sz="1700" dirty="0">
                <a:solidFill>
                  <a:srgbClr val="4A4A4A"/>
                </a:solidFill>
              </a:rPr>
              <a:t>posjetili</a:t>
            </a:r>
            <a:r>
              <a:rPr lang="en-US" sz="1700" dirty="0">
                <a:solidFill>
                  <a:srgbClr val="4A4A4A"/>
                </a:solidFill>
              </a:rPr>
              <a:t> </a:t>
            </a:r>
            <a:r>
              <a:rPr lang="hr-HR" sz="1700" dirty="0">
                <a:solidFill>
                  <a:srgbClr val="4A4A4A"/>
                </a:solidFill>
              </a:rPr>
              <a:t>Hrvatski</a:t>
            </a:r>
            <a:r>
              <a:rPr lang="en-US" sz="1700" dirty="0">
                <a:solidFill>
                  <a:srgbClr val="4A4A4A"/>
                </a:solidFill>
              </a:rPr>
              <a:t> </a:t>
            </a:r>
            <a:r>
              <a:rPr lang="hr-HR" sz="1700" dirty="0">
                <a:solidFill>
                  <a:srgbClr val="4A4A4A"/>
                </a:solidFill>
              </a:rPr>
              <a:t>prirodoslovni</a:t>
            </a:r>
            <a:r>
              <a:rPr lang="en-US" sz="1700" dirty="0">
                <a:solidFill>
                  <a:srgbClr val="4A4A4A"/>
                </a:solidFill>
              </a:rPr>
              <a:t> </a:t>
            </a:r>
            <a:r>
              <a:rPr lang="hr-HR" sz="1700" dirty="0">
                <a:solidFill>
                  <a:srgbClr val="4A4A4A"/>
                </a:solidFill>
              </a:rPr>
              <a:t>muzej 24.4.2026.</a:t>
            </a:r>
            <a:r>
              <a:rPr lang="en-US" sz="1700" dirty="0">
                <a:solidFill>
                  <a:srgbClr val="4A4A4A"/>
                </a:solidFill>
              </a:rPr>
              <a:t> i kroz stručno vodstvo istraživali svijet minerala, stijena, fosila i svemira.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6812280" y="4251960"/>
            <a:ext cx="2057400" cy="502920"/>
          </a:xfrm>
          <a:prstGeom prst="rect">
            <a:avLst/>
          </a:prstGeom>
          <a:solidFill>
            <a:srgbClr val="E9F5EE"/>
          </a:solidFill>
          <a:ln>
            <a:solidFill>
              <a:srgbClr val="E9F5EE">
                <a:alpha val="0"/>
              </a:srgbClr>
            </a:solidFill>
          </a:ln>
        </p:spPr>
        <p:txBody>
          <a:bodyPr wrap="square" lIns="1524" tIns="1524" rIns="1524" bIns="1524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83A59"/>
                </a:solidFill>
              </a:rPr>
              <a:t>2. Šibenik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6812280" y="4846320"/>
            <a:ext cx="4800600" cy="9144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 fontScale="92500"/>
          </a:bodyPr>
          <a:lstStyle/>
          <a:p>
            <a:pPr marL="0" indent="0">
              <a:buNone/>
            </a:pPr>
            <a:r>
              <a:rPr lang="hr-HR" sz="1700" dirty="0">
                <a:solidFill>
                  <a:srgbClr val="4A4A4A"/>
                </a:solidFill>
              </a:rPr>
              <a:t>Dana 15.5.2026. učenici s posjetili</a:t>
            </a:r>
            <a:r>
              <a:rPr lang="en-US" sz="1700" dirty="0">
                <a:solidFill>
                  <a:srgbClr val="4A4A4A"/>
                </a:solidFill>
              </a:rPr>
              <a:t> Civitas </a:t>
            </a:r>
            <a:r>
              <a:rPr lang="hr-HR" sz="1700" dirty="0" err="1">
                <a:solidFill>
                  <a:srgbClr val="4A4A4A"/>
                </a:solidFill>
              </a:rPr>
              <a:t>Sacru</a:t>
            </a:r>
            <a:r>
              <a:rPr lang="hr-HR" sz="1700" dirty="0">
                <a:solidFill>
                  <a:srgbClr val="4A4A4A"/>
                </a:solidFill>
              </a:rPr>
              <a:t>.</a:t>
            </a:r>
            <a:r>
              <a:rPr lang="en-US" sz="1700" dirty="0">
                <a:solidFill>
                  <a:srgbClr val="4A4A4A"/>
                </a:solidFill>
              </a:rPr>
              <a:t> </a:t>
            </a:r>
            <a:r>
              <a:rPr lang="hr-HR" sz="1700" dirty="0">
                <a:solidFill>
                  <a:srgbClr val="4A4A4A"/>
                </a:solidFill>
              </a:rPr>
              <a:t>Povezali su</a:t>
            </a:r>
            <a:r>
              <a:rPr lang="en-US" sz="1700" dirty="0">
                <a:solidFill>
                  <a:srgbClr val="4A4A4A"/>
                </a:solidFill>
              </a:rPr>
              <a:t> prirodoslovne sadržaje s umjetnošću, poviješću, arhitekturom i gradnjom Katedrale sv. Jakova.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594360" y="6510528"/>
            <a:ext cx="4297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777777"/>
                </a:solidFill>
              </a:rPr>
              <a:t>Od kristala do katedrale</a:t>
            </a:r>
            <a:endParaRPr lang="en-US" sz="850" dirty="0"/>
          </a:p>
        </p:txBody>
      </p:sp>
      <p:sp>
        <p:nvSpPr>
          <p:cNvPr id="12" name="Text 10"/>
          <p:cNvSpPr/>
          <p:nvPr/>
        </p:nvSpPr>
        <p:spPr>
          <a:xfrm>
            <a:off x="11265408" y="6473952"/>
            <a:ext cx="3840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777777"/>
                </a:solidFill>
              </a:rPr>
              <a:t>02</a:t>
            </a:r>
            <a:endParaRPr lang="en-US" sz="850" dirty="0"/>
          </a:p>
        </p:txBody>
      </p:sp>
      <p:pic>
        <p:nvPicPr>
          <p:cNvPr id="14" name="Slika 13">
            <a:extLst>
              <a:ext uri="{FF2B5EF4-FFF2-40B4-BE49-F238E27FC236}">
                <a16:creationId xmlns:a16="http://schemas.microsoft.com/office/drawing/2014/main" id="{D13823BC-9091-43BB-A7F8-B67D340342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3169" y="1208617"/>
            <a:ext cx="3387231" cy="2540423"/>
          </a:xfrm>
          <a:prstGeom prst="rect">
            <a:avLst/>
          </a:prstGeom>
        </p:spPr>
      </p:pic>
      <p:pic>
        <p:nvPicPr>
          <p:cNvPr id="16" name="Slika 15">
            <a:extLst>
              <a:ext uri="{FF2B5EF4-FFF2-40B4-BE49-F238E27FC236}">
                <a16:creationId xmlns:a16="http://schemas.microsoft.com/office/drawing/2014/main" id="{8C47FB0C-11A5-4FCA-BAF4-2EC55CB9FC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9300" y="1128141"/>
            <a:ext cx="3540760" cy="265557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0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0DE"/>
          </a:solidFill>
          <a:ln w="12700">
            <a:solidFill>
              <a:srgbClr val="F8F0DE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182880"/>
            <a:ext cx="7132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B85C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Prvi izlet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94360" y="530352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183A5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Hrvatski prirodoslovni muzej u Zagrebu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40080" y="1417320"/>
            <a:ext cx="4617720" cy="11430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4A4A4A"/>
                </a:solidFill>
              </a:rPr>
              <a:t>U muzeju su učenici vidjeli zbirke minerala, stijena, fosila, prepariranih biljaka i životinja te zakoračili u svijet svemira kroz instalaciju Deep Space.</a:t>
            </a:r>
            <a:endParaRPr lang="en-US" sz="1800" dirty="0"/>
          </a:p>
        </p:txBody>
      </p:sp>
      <p:sp>
        <p:nvSpPr>
          <p:cNvPr id="10" name="Text 5"/>
          <p:cNvSpPr/>
          <p:nvPr/>
        </p:nvSpPr>
        <p:spPr>
          <a:xfrm>
            <a:off x="594360" y="6510528"/>
            <a:ext cx="4297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777777"/>
                </a:solidFill>
              </a:rPr>
              <a:t>Od kristala do katedrale</a:t>
            </a:r>
            <a:endParaRPr lang="en-US" sz="850" dirty="0"/>
          </a:p>
        </p:txBody>
      </p:sp>
      <p:sp>
        <p:nvSpPr>
          <p:cNvPr id="11" name="Text 6"/>
          <p:cNvSpPr/>
          <p:nvPr/>
        </p:nvSpPr>
        <p:spPr>
          <a:xfrm>
            <a:off x="11265408" y="6473952"/>
            <a:ext cx="3840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777777"/>
                </a:solidFill>
              </a:rPr>
              <a:t>03</a:t>
            </a:r>
            <a:endParaRPr lang="en-US" sz="850" dirty="0"/>
          </a:p>
        </p:txBody>
      </p:sp>
      <p:pic>
        <p:nvPicPr>
          <p:cNvPr id="14" name="Slika 13">
            <a:extLst>
              <a:ext uri="{FF2B5EF4-FFF2-40B4-BE49-F238E27FC236}">
                <a16:creationId xmlns:a16="http://schemas.microsoft.com/office/drawing/2014/main" id="{56094A33-5935-471F-837A-A3921A5AA1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1167" y="2747772"/>
            <a:ext cx="2732086" cy="3642781"/>
          </a:xfrm>
          <a:prstGeom prst="rect">
            <a:avLst/>
          </a:prstGeom>
        </p:spPr>
      </p:pic>
      <p:pic>
        <p:nvPicPr>
          <p:cNvPr id="16" name="Slika 15">
            <a:extLst>
              <a:ext uri="{FF2B5EF4-FFF2-40B4-BE49-F238E27FC236}">
                <a16:creationId xmlns:a16="http://schemas.microsoft.com/office/drawing/2014/main" id="{438B35D2-D6E7-4352-AF84-CC23698C5D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3388" y="2747772"/>
            <a:ext cx="3802020" cy="2851515"/>
          </a:xfrm>
          <a:prstGeom prst="rect">
            <a:avLst/>
          </a:prstGeom>
        </p:spPr>
      </p:pic>
      <p:pic>
        <p:nvPicPr>
          <p:cNvPr id="18" name="Slika 17">
            <a:extLst>
              <a:ext uri="{FF2B5EF4-FFF2-40B4-BE49-F238E27FC236}">
                <a16:creationId xmlns:a16="http://schemas.microsoft.com/office/drawing/2014/main" id="{988EAF7C-FD01-4340-95D1-3EF673D27E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3419" y="2747772"/>
            <a:ext cx="2369439" cy="315925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rgbClr val="F8F0DE"/>
          </a:solidFill>
          <a:ln w="12700">
            <a:solidFill>
              <a:srgbClr val="F8F0DE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182880"/>
            <a:ext cx="7132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B85C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Drugi izlet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94360" y="530352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183A5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Civitas Sacra i Katedrala sv. Jakova</a:t>
            </a:r>
            <a:endParaRPr lang="en-US" sz="2800" dirty="0"/>
          </a:p>
        </p:txBody>
      </p:sp>
      <p:sp>
        <p:nvSpPr>
          <p:cNvPr id="8" name="Text 3"/>
          <p:cNvSpPr/>
          <p:nvPr/>
        </p:nvSpPr>
        <p:spPr>
          <a:xfrm>
            <a:off x="4491540" y="4917779"/>
            <a:ext cx="6526979" cy="1556173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4A4A4A"/>
                </a:solidFill>
              </a:rPr>
              <a:t>Posjet Civitas Sacri obogatio je projekt jer je učenicima približio kulturnu i sakralnu baštinu Šibenika te način gradnje Katedrale sv. </a:t>
            </a:r>
            <a:r>
              <a:rPr lang="hr-HR" sz="1800" dirty="0">
                <a:solidFill>
                  <a:srgbClr val="4A4A4A"/>
                </a:solidFill>
              </a:rPr>
              <a:t>Jakova</a:t>
            </a:r>
            <a:r>
              <a:rPr lang="en-US" sz="1800" dirty="0">
                <a:solidFill>
                  <a:srgbClr val="4A4A4A"/>
                </a:solidFill>
              </a:rPr>
              <a:t>.</a:t>
            </a:r>
            <a:r>
              <a:rPr lang="hr-HR" sz="1800" dirty="0">
                <a:solidFill>
                  <a:srgbClr val="4A4A4A"/>
                </a:solidFill>
              </a:rPr>
              <a:t> </a:t>
            </a:r>
          </a:p>
        </p:txBody>
      </p:sp>
      <p:sp>
        <p:nvSpPr>
          <p:cNvPr id="9" name="Text 4"/>
          <p:cNvSpPr/>
          <p:nvPr/>
        </p:nvSpPr>
        <p:spPr>
          <a:xfrm>
            <a:off x="6035040" y="4709160"/>
            <a:ext cx="4983480" cy="10058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endParaRPr lang="en-US" sz="1650" dirty="0"/>
          </a:p>
        </p:txBody>
      </p:sp>
      <p:sp>
        <p:nvSpPr>
          <p:cNvPr id="10" name="Text 5"/>
          <p:cNvSpPr/>
          <p:nvPr/>
        </p:nvSpPr>
        <p:spPr>
          <a:xfrm>
            <a:off x="594360" y="6510528"/>
            <a:ext cx="4297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777777"/>
                </a:solidFill>
              </a:rPr>
              <a:t>Od kristala do katedrale</a:t>
            </a:r>
            <a:endParaRPr lang="en-US" sz="850" dirty="0"/>
          </a:p>
        </p:txBody>
      </p:sp>
      <p:sp>
        <p:nvSpPr>
          <p:cNvPr id="11" name="Text 6"/>
          <p:cNvSpPr/>
          <p:nvPr/>
        </p:nvSpPr>
        <p:spPr>
          <a:xfrm>
            <a:off x="11265408" y="6473952"/>
            <a:ext cx="3840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777777"/>
                </a:solidFill>
              </a:rPr>
              <a:t>04</a:t>
            </a:r>
            <a:endParaRPr lang="en-US" sz="850" dirty="0"/>
          </a:p>
        </p:txBody>
      </p:sp>
      <p:pic>
        <p:nvPicPr>
          <p:cNvPr id="7" name="Slika 6">
            <a:extLst>
              <a:ext uri="{FF2B5EF4-FFF2-40B4-BE49-F238E27FC236}">
                <a16:creationId xmlns:a16="http://schemas.microsoft.com/office/drawing/2014/main" id="{B0C20A8B-DBB4-4BDA-92C7-9DC9A29551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428" y="1040722"/>
            <a:ext cx="2959100" cy="3945467"/>
          </a:xfrm>
          <a:prstGeom prst="rect">
            <a:avLst/>
          </a:prstGeom>
        </p:spPr>
      </p:pic>
      <p:pic>
        <p:nvPicPr>
          <p:cNvPr id="14" name="Slika 13">
            <a:extLst>
              <a:ext uri="{FF2B5EF4-FFF2-40B4-BE49-F238E27FC236}">
                <a16:creationId xmlns:a16="http://schemas.microsoft.com/office/drawing/2014/main" id="{A8A069A2-6C6F-49E6-881D-13AEB3B4751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532"/>
          <a:stretch/>
        </p:blipFill>
        <p:spPr>
          <a:xfrm>
            <a:off x="7447235" y="1258483"/>
            <a:ext cx="3959156" cy="3211239"/>
          </a:xfrm>
          <a:prstGeom prst="rect">
            <a:avLst/>
          </a:prstGeom>
        </p:spPr>
      </p:pic>
      <p:pic>
        <p:nvPicPr>
          <p:cNvPr id="18" name="Slika 17">
            <a:extLst>
              <a:ext uri="{FF2B5EF4-FFF2-40B4-BE49-F238E27FC236}">
                <a16:creationId xmlns:a16="http://schemas.microsoft.com/office/drawing/2014/main" id="{DDA87C06-904A-4C5E-BB0C-779AE9EC72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1541" y="1040722"/>
            <a:ext cx="257175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26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0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rgbClr val="F8F0DE"/>
          </a:solidFill>
          <a:ln w="12700">
            <a:solidFill>
              <a:srgbClr val="F8F0DE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182880"/>
            <a:ext cx="7132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B85C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Drugi izlet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94360" y="530352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183A5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Civitas Sacra i Katedrala sv. Jakova</a:t>
            </a:r>
            <a:endParaRPr lang="en-US" sz="2800" dirty="0"/>
          </a:p>
        </p:txBody>
      </p:sp>
      <p:sp>
        <p:nvSpPr>
          <p:cNvPr id="8" name="Text 3"/>
          <p:cNvSpPr/>
          <p:nvPr/>
        </p:nvSpPr>
        <p:spPr>
          <a:xfrm>
            <a:off x="5252720" y="4522892"/>
            <a:ext cx="5276088" cy="1556173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hr-HR" dirty="0">
                <a:solidFill>
                  <a:srgbClr val="4A4A4A"/>
                </a:solidFill>
              </a:rPr>
              <a:t>Učenici su uz pomoć 3D printera napravili maketu Katedrale sv. Jakova.</a:t>
            </a:r>
            <a:endParaRPr lang="en-US" sz="1800" dirty="0"/>
          </a:p>
        </p:txBody>
      </p:sp>
      <p:sp>
        <p:nvSpPr>
          <p:cNvPr id="9" name="Text 4"/>
          <p:cNvSpPr/>
          <p:nvPr/>
        </p:nvSpPr>
        <p:spPr>
          <a:xfrm>
            <a:off x="6035040" y="4709160"/>
            <a:ext cx="4983480" cy="10058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endParaRPr lang="en-US" sz="1650" dirty="0"/>
          </a:p>
        </p:txBody>
      </p:sp>
      <p:sp>
        <p:nvSpPr>
          <p:cNvPr id="10" name="Text 5"/>
          <p:cNvSpPr/>
          <p:nvPr/>
        </p:nvSpPr>
        <p:spPr>
          <a:xfrm>
            <a:off x="594360" y="6510528"/>
            <a:ext cx="4297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777777"/>
                </a:solidFill>
              </a:rPr>
              <a:t>Od kristala do katedrale</a:t>
            </a:r>
            <a:endParaRPr lang="en-US" sz="850" dirty="0"/>
          </a:p>
        </p:txBody>
      </p:sp>
      <p:sp>
        <p:nvSpPr>
          <p:cNvPr id="11" name="Text 6"/>
          <p:cNvSpPr/>
          <p:nvPr/>
        </p:nvSpPr>
        <p:spPr>
          <a:xfrm>
            <a:off x="11265408" y="6473952"/>
            <a:ext cx="3840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777777"/>
                </a:solidFill>
              </a:rPr>
              <a:t>04</a:t>
            </a:r>
            <a:endParaRPr lang="en-US" sz="850" dirty="0"/>
          </a:p>
        </p:txBody>
      </p:sp>
      <p:pic>
        <p:nvPicPr>
          <p:cNvPr id="13" name="Slika 12">
            <a:extLst>
              <a:ext uri="{FF2B5EF4-FFF2-40B4-BE49-F238E27FC236}">
                <a16:creationId xmlns:a16="http://schemas.microsoft.com/office/drawing/2014/main" id="{31C36491-C949-4798-8D59-04380B5F87F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9038" b="11191"/>
          <a:stretch/>
        </p:blipFill>
        <p:spPr>
          <a:xfrm>
            <a:off x="4984650" y="1133856"/>
            <a:ext cx="2906114" cy="2703520"/>
          </a:xfrm>
          <a:prstGeom prst="rect">
            <a:avLst/>
          </a:prstGeom>
        </p:spPr>
      </p:pic>
      <p:pic>
        <p:nvPicPr>
          <p:cNvPr id="15" name="Slika 14">
            <a:extLst>
              <a:ext uri="{FF2B5EF4-FFF2-40B4-BE49-F238E27FC236}">
                <a16:creationId xmlns:a16="http://schemas.microsoft.com/office/drawing/2014/main" id="{F1982269-FEF5-43B8-8337-CF3F982E92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14115" y="1277056"/>
            <a:ext cx="3413760" cy="2560320"/>
          </a:xfrm>
          <a:prstGeom prst="rect">
            <a:avLst/>
          </a:prstGeom>
        </p:spPr>
      </p:pic>
      <p:pic>
        <p:nvPicPr>
          <p:cNvPr id="16" name="WhatsApp Video 2026-08-27 at 11.39.03">
            <a:hlinkClick r:id="" action="ppaction://media"/>
            <a:extLst>
              <a:ext uri="{FF2B5EF4-FFF2-40B4-BE49-F238E27FC236}">
                <a16:creationId xmlns:a16="http://schemas.microsoft.com/office/drawing/2014/main" id="{199799AE-BA2F-48F2-9C78-082181B842A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99347" y="1133856"/>
            <a:ext cx="2694465" cy="47921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62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0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0DE"/>
          </a:solidFill>
          <a:ln w="12700">
            <a:solidFill>
              <a:srgbClr val="F8F0DE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182880"/>
            <a:ext cx="7132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B85C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Istraživački rad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94360" y="530352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183A5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Svijet kristala: oblici, simetrija i pravilnosti</a:t>
            </a:r>
            <a:endParaRPr lang="en-US" sz="2800" dirty="0"/>
          </a:p>
        </p:txBody>
      </p:sp>
      <p:pic>
        <p:nvPicPr>
          <p:cNvPr id="5" name="Image 0" descr="/mnt/data/WhatsApp Image 2026-08-27 at 11.03.36 (5).jpe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59383" y="2104136"/>
            <a:ext cx="2834640" cy="3779520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563777" y="1412239"/>
            <a:ext cx="3864525" cy="2231813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650" dirty="0">
                <a:solidFill>
                  <a:srgbClr val="4A4A4A"/>
                </a:solidFill>
              </a:rPr>
              <a:t>Učenici su proučavali kristalne sustave, izrađivali modele i uspoređivali prirodne uzorke s geometrijskim </a:t>
            </a:r>
            <a:r>
              <a:rPr lang="en-US" sz="1650" dirty="0" err="1">
                <a:solidFill>
                  <a:srgbClr val="4A4A4A"/>
                </a:solidFill>
              </a:rPr>
              <a:t>oblicima</a:t>
            </a:r>
            <a:r>
              <a:rPr lang="en-US" sz="1650" dirty="0">
                <a:solidFill>
                  <a:srgbClr val="4A4A4A"/>
                </a:solidFill>
              </a:rPr>
              <a:t>.</a:t>
            </a:r>
            <a:r>
              <a:rPr lang="hr-HR" sz="1650" dirty="0">
                <a:solidFill>
                  <a:srgbClr val="4A4A4A"/>
                </a:solidFill>
              </a:rPr>
              <a:t> Uspoređivali su kristale limunske kiseline, šećera, modre galice i soli.</a:t>
            </a:r>
            <a:endParaRPr lang="en-US" sz="1650" dirty="0"/>
          </a:p>
        </p:txBody>
      </p:sp>
      <p:sp>
        <p:nvSpPr>
          <p:cNvPr id="9" name="Text 4"/>
          <p:cNvSpPr/>
          <p:nvPr/>
        </p:nvSpPr>
        <p:spPr>
          <a:xfrm>
            <a:off x="594360" y="6510528"/>
            <a:ext cx="4297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777777"/>
                </a:solidFill>
              </a:rPr>
              <a:t>Od kristala do katedrale</a:t>
            </a:r>
            <a:endParaRPr lang="en-US" sz="850" dirty="0"/>
          </a:p>
        </p:txBody>
      </p:sp>
      <p:sp>
        <p:nvSpPr>
          <p:cNvPr id="10" name="Text 5"/>
          <p:cNvSpPr/>
          <p:nvPr/>
        </p:nvSpPr>
        <p:spPr>
          <a:xfrm>
            <a:off x="11265408" y="6473952"/>
            <a:ext cx="3840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777777"/>
                </a:solidFill>
              </a:rPr>
              <a:t>05</a:t>
            </a:r>
            <a:endParaRPr lang="en-US" sz="850" dirty="0"/>
          </a:p>
        </p:txBody>
      </p:sp>
      <p:pic>
        <p:nvPicPr>
          <p:cNvPr id="11" name="WhatsApp Video 2026-08-27 at 11.03.35 (1)">
            <a:hlinkClick r:id="" action="ppaction://media"/>
            <a:extLst>
              <a:ext uri="{FF2B5EF4-FFF2-40B4-BE49-F238E27FC236}">
                <a16:creationId xmlns:a16="http://schemas.microsoft.com/office/drawing/2014/main" id="{03820736-A71C-4A4D-97EF-62715DF7A4B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94360" y="1133856"/>
            <a:ext cx="2670663" cy="4749800"/>
          </a:xfrm>
          <a:prstGeom prst="rect">
            <a:avLst/>
          </a:prstGeom>
        </p:spPr>
      </p:pic>
      <p:pic>
        <p:nvPicPr>
          <p:cNvPr id="12" name="Image 2" descr="/mnt/data/WhatsApp Image 2026-08-27 at 11.03.35 (9).jpeg">
            <a:extLst>
              <a:ext uri="{FF2B5EF4-FFF2-40B4-BE49-F238E27FC236}">
                <a16:creationId xmlns:a16="http://schemas.microsoft.com/office/drawing/2014/main" id="{6201D5A4-B2B8-41CC-A732-91CC20B081B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96043" y="3054203"/>
            <a:ext cx="2122090" cy="2829453"/>
          </a:xfrm>
          <a:prstGeom prst="rect">
            <a:avLst/>
          </a:prstGeom>
        </p:spPr>
      </p:pic>
      <p:pic>
        <p:nvPicPr>
          <p:cNvPr id="13" name="Image 3" descr="/mnt/data/WhatsApp Image 2026-08-27 at 11.03.36 (1).jpeg">
            <a:extLst>
              <a:ext uri="{FF2B5EF4-FFF2-40B4-BE49-F238E27FC236}">
                <a16:creationId xmlns:a16="http://schemas.microsoft.com/office/drawing/2014/main" id="{B9A0B36C-A6FF-4701-A993-63E7C441480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50116" y="3054203"/>
            <a:ext cx="2122090" cy="28294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789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0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594360" y="182880"/>
            <a:ext cx="7132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B85C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Pokus kristalizacije</a:t>
            </a:r>
            <a:endParaRPr lang="en-US" sz="1200" dirty="0"/>
          </a:p>
        </p:txBody>
      </p:sp>
      <p:sp>
        <p:nvSpPr>
          <p:cNvPr id="10" name="Text 5"/>
          <p:cNvSpPr/>
          <p:nvPr/>
        </p:nvSpPr>
        <p:spPr>
          <a:xfrm>
            <a:off x="594360" y="6510528"/>
            <a:ext cx="4297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777777"/>
                </a:solidFill>
              </a:rPr>
              <a:t>Od kristala do katedrale</a:t>
            </a:r>
            <a:endParaRPr lang="en-US" sz="850" dirty="0"/>
          </a:p>
        </p:txBody>
      </p:sp>
      <p:sp>
        <p:nvSpPr>
          <p:cNvPr id="11" name="Text 6"/>
          <p:cNvSpPr/>
          <p:nvPr/>
        </p:nvSpPr>
        <p:spPr>
          <a:xfrm>
            <a:off x="11265408" y="6473952"/>
            <a:ext cx="3840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777777"/>
                </a:solidFill>
              </a:rPr>
              <a:t>06</a:t>
            </a:r>
            <a:endParaRPr lang="en-US" sz="850" dirty="0"/>
          </a:p>
        </p:txBody>
      </p:sp>
      <p:sp>
        <p:nvSpPr>
          <p:cNvPr id="15" name="TekstniOkvir 14">
            <a:extLst>
              <a:ext uri="{FF2B5EF4-FFF2-40B4-BE49-F238E27FC236}">
                <a16:creationId xmlns:a16="http://schemas.microsoft.com/office/drawing/2014/main" id="{66A1D04C-F2C9-42D6-95D4-ABF4814E3189}"/>
              </a:ext>
            </a:extLst>
          </p:cNvPr>
          <p:cNvSpPr txBox="1"/>
          <p:nvPr/>
        </p:nvSpPr>
        <p:spPr>
          <a:xfrm>
            <a:off x="0" y="508000"/>
            <a:ext cx="121920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>
                <a:solidFill>
                  <a:srgbClr val="183A59"/>
                </a:solidFill>
                <a:effectLst/>
                <a:latin typeface="Aptos Display"/>
                <a:ea typeface="MS Mincho" panose="02020609040205080304" pitchFamily="49" charset="-128"/>
                <a:cs typeface="Times New Roman" panose="02020603050405020304" pitchFamily="18" charset="0"/>
              </a:rPr>
              <a:t>Rast</a:t>
            </a:r>
            <a:r>
              <a:rPr lang="en-US" sz="2800" b="1" dirty="0">
                <a:solidFill>
                  <a:srgbClr val="183A59"/>
                </a:solidFill>
                <a:effectLst/>
                <a:latin typeface="Aptos Display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183A59"/>
                </a:solidFill>
                <a:effectLst/>
                <a:latin typeface="Aptos Display"/>
                <a:ea typeface="MS Mincho" panose="02020609040205080304" pitchFamily="49" charset="-128"/>
                <a:cs typeface="Times New Roman" panose="02020603050405020304" pitchFamily="18" charset="0"/>
              </a:rPr>
              <a:t>kristala</a:t>
            </a:r>
            <a:r>
              <a:rPr lang="en-US" sz="2800" b="1" dirty="0">
                <a:solidFill>
                  <a:srgbClr val="183A59"/>
                </a:solidFill>
                <a:effectLst/>
                <a:latin typeface="Aptos Display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183A59"/>
                </a:solidFill>
                <a:effectLst/>
                <a:latin typeface="Aptos Display"/>
                <a:ea typeface="MS Mincho" panose="02020609040205080304" pitchFamily="49" charset="-128"/>
                <a:cs typeface="Times New Roman" panose="02020603050405020304" pitchFamily="18" charset="0"/>
              </a:rPr>
              <a:t>kuhinjske</a:t>
            </a:r>
            <a:r>
              <a:rPr lang="en-US" sz="2800" b="1" dirty="0">
                <a:solidFill>
                  <a:srgbClr val="183A59"/>
                </a:solidFill>
                <a:effectLst/>
                <a:latin typeface="Aptos Display"/>
                <a:ea typeface="MS Mincho" panose="02020609040205080304" pitchFamily="49" charset="-128"/>
                <a:cs typeface="Times New Roman" panose="02020603050405020304" pitchFamily="18" charset="0"/>
              </a:rPr>
              <a:t> soli</a:t>
            </a:r>
            <a:endParaRPr lang="en-US" sz="2800" dirty="0">
              <a:solidFill>
                <a:srgbClr val="183A59"/>
              </a:solidFill>
              <a:effectLst/>
              <a:latin typeface="Aptos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endParaRPr lang="hr-HR" dirty="0"/>
          </a:p>
        </p:txBody>
      </p:sp>
      <p:graphicFrame>
        <p:nvGraphicFramePr>
          <p:cNvPr id="16" name="Tablica 15">
            <a:extLst>
              <a:ext uri="{FF2B5EF4-FFF2-40B4-BE49-F238E27FC236}">
                <a16:creationId xmlns:a16="http://schemas.microsoft.com/office/drawing/2014/main" id="{F1540D7B-F45A-42F6-86DB-E112F4FDBB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0115526"/>
              </p:ext>
            </p:extLst>
          </p:nvPr>
        </p:nvGraphicFramePr>
        <p:xfrm>
          <a:off x="900219" y="2111311"/>
          <a:ext cx="6984365" cy="2635377"/>
        </p:xfrm>
        <a:graphic>
          <a:graphicData uri="http://schemas.openxmlformats.org/drawingml/2006/table">
            <a:tbl>
              <a:tblPr firstRow="1" firstCol="1" bandRow="1"/>
              <a:tblGrid>
                <a:gridCol w="612140">
                  <a:extLst>
                    <a:ext uri="{9D8B030D-6E8A-4147-A177-3AD203B41FA5}">
                      <a16:colId xmlns:a16="http://schemas.microsoft.com/office/drawing/2014/main" val="3138777213"/>
                    </a:ext>
                  </a:extLst>
                </a:gridCol>
                <a:gridCol w="1151890">
                  <a:extLst>
                    <a:ext uri="{9D8B030D-6E8A-4147-A177-3AD203B41FA5}">
                      <a16:colId xmlns:a16="http://schemas.microsoft.com/office/drawing/2014/main" val="710988385"/>
                    </a:ext>
                  </a:extLst>
                </a:gridCol>
                <a:gridCol w="1548130">
                  <a:extLst>
                    <a:ext uri="{9D8B030D-6E8A-4147-A177-3AD203B41FA5}">
                      <a16:colId xmlns:a16="http://schemas.microsoft.com/office/drawing/2014/main" val="2059403719"/>
                    </a:ext>
                  </a:extLst>
                </a:gridCol>
                <a:gridCol w="3672205">
                  <a:extLst>
                    <a:ext uri="{9D8B030D-6E8A-4147-A177-3AD203B41FA5}">
                      <a16:colId xmlns:a16="http://schemas.microsoft.com/office/drawing/2014/main" val="365898629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 b="1" dirty="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Dan</a:t>
                      </a:r>
                      <a:endParaRPr lang="en-US" sz="1050" dirty="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Vrijeme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od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početka</a:t>
                      </a:r>
                      <a:endParaRPr lang="en-US" sz="1050" dirty="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Veličina najvećeg kristala (mm)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Opažanje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421658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1. dan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početak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0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Pripremljena zasićena otopina. Kristali još nisu vidljivi.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384384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7. dan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6 dana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2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Pojavljuju se prvi sitni, prozirni kristali kockastog oblika.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2457895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14. dan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13 dana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3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Broj kristala raste; uočljive su pravilnije plohe.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49603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21. dan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20 dana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4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Kristali su veći i jasnije izraženog kubičnog oblika.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158216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28. dan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27 dana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5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Rast se usporava; dio manjih kristala srasta u nakupine.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947856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35. dan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34 dana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6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Najveći kristali su jasno oblikovani, a otopine je manje zbog isparavanja.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152573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60. dan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59 dana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8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Dobiveni su čvrsti, pravilni kristali; daljnji rast je vrlo spor.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29304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120. dan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119 dana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9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 dirty="0" err="1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Kristali</a:t>
                      </a:r>
                      <a:r>
                        <a:rPr lang="en-US" sz="1000" dirty="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dirty="0" err="1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su</a:t>
                      </a:r>
                      <a:r>
                        <a:rPr lang="en-US" sz="1000" dirty="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dirty="0" err="1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potpuno</a:t>
                      </a:r>
                      <a:r>
                        <a:rPr lang="en-US" sz="1000" dirty="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dirty="0" err="1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formirani</a:t>
                      </a:r>
                      <a:r>
                        <a:rPr lang="en-US" sz="1000" dirty="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; </a:t>
                      </a:r>
                      <a:r>
                        <a:rPr lang="en-US" sz="1000" dirty="0" err="1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nakon</a:t>
                      </a:r>
                      <a:r>
                        <a:rPr lang="en-US" sz="1000" dirty="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60. dana </a:t>
                      </a:r>
                      <a:r>
                        <a:rPr lang="en-US" sz="1000" dirty="0" err="1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rast</a:t>
                      </a:r>
                      <a:r>
                        <a:rPr lang="en-US" sz="1000" dirty="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je </a:t>
                      </a:r>
                      <a:r>
                        <a:rPr lang="en-US" sz="1000" dirty="0" err="1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vrlo</a:t>
                      </a:r>
                      <a:r>
                        <a:rPr lang="en-US" sz="1000" dirty="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dirty="0" err="1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malen</a:t>
                      </a:r>
                      <a:r>
                        <a:rPr lang="en-US" sz="1000" dirty="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, a </a:t>
                      </a:r>
                      <a:r>
                        <a:rPr lang="en-US" sz="1000" dirty="0" err="1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promjene</a:t>
                      </a:r>
                      <a:r>
                        <a:rPr lang="en-US" sz="1000" dirty="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dirty="0" err="1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su</a:t>
                      </a:r>
                      <a:r>
                        <a:rPr lang="en-US" sz="1000" dirty="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dirty="0" err="1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uglavnom</a:t>
                      </a:r>
                      <a:r>
                        <a:rPr lang="en-US" sz="1000" dirty="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dirty="0" err="1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posljedica</a:t>
                      </a:r>
                      <a:r>
                        <a:rPr lang="en-US" sz="1000" dirty="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dirty="0" err="1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daljnjeg</a:t>
                      </a:r>
                      <a:r>
                        <a:rPr lang="en-US" sz="1000" dirty="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dirty="0" err="1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isparavanja</a:t>
                      </a:r>
                      <a:r>
                        <a:rPr lang="en-US" sz="1000" dirty="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.</a:t>
                      </a:r>
                      <a:endParaRPr lang="en-US" sz="1050" dirty="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48470710"/>
                  </a:ext>
                </a:extLst>
              </a:tr>
            </a:tbl>
          </a:graphicData>
        </a:graphic>
      </p:graphicFrame>
      <p:pic>
        <p:nvPicPr>
          <p:cNvPr id="4" name="Slika 3">
            <a:extLst>
              <a:ext uri="{FF2B5EF4-FFF2-40B4-BE49-F238E27FC236}">
                <a16:creationId xmlns:a16="http://schemas.microsoft.com/office/drawing/2014/main" id="{43AD768E-7744-49E9-8BAE-44692E3493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4417" y="1643536"/>
            <a:ext cx="2327364" cy="310315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0DE"/>
          </a:solidFill>
          <a:ln w="12700">
            <a:solidFill>
              <a:srgbClr val="F8F0DE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182880"/>
            <a:ext cx="7132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B85C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Pokus kristalizacije</a:t>
            </a:r>
            <a:endParaRPr lang="en-US" sz="1200" dirty="0"/>
          </a:p>
        </p:txBody>
      </p:sp>
      <p:sp>
        <p:nvSpPr>
          <p:cNvPr id="10" name="Text 5"/>
          <p:cNvSpPr/>
          <p:nvPr/>
        </p:nvSpPr>
        <p:spPr>
          <a:xfrm>
            <a:off x="594360" y="6510528"/>
            <a:ext cx="4297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777777"/>
                </a:solidFill>
              </a:rPr>
              <a:t>Od kristala do katedrale</a:t>
            </a:r>
            <a:endParaRPr lang="en-US" sz="850" dirty="0"/>
          </a:p>
        </p:txBody>
      </p:sp>
      <p:sp>
        <p:nvSpPr>
          <p:cNvPr id="11" name="Text 6"/>
          <p:cNvSpPr/>
          <p:nvPr/>
        </p:nvSpPr>
        <p:spPr>
          <a:xfrm>
            <a:off x="11265408" y="6473952"/>
            <a:ext cx="3840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777777"/>
                </a:solidFill>
              </a:rPr>
              <a:t>06</a:t>
            </a:r>
            <a:endParaRPr lang="en-US" sz="850" dirty="0"/>
          </a:p>
        </p:txBody>
      </p:sp>
      <p:sp>
        <p:nvSpPr>
          <p:cNvPr id="5" name="TekstniOkvir 4">
            <a:extLst>
              <a:ext uri="{FF2B5EF4-FFF2-40B4-BE49-F238E27FC236}">
                <a16:creationId xmlns:a16="http://schemas.microsoft.com/office/drawing/2014/main" id="{EB0CBC32-BC7C-4987-8588-9657088BF6C9}"/>
              </a:ext>
            </a:extLst>
          </p:cNvPr>
          <p:cNvSpPr txBox="1"/>
          <p:nvPr/>
        </p:nvSpPr>
        <p:spPr>
          <a:xfrm>
            <a:off x="0" y="48260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>
                <a:solidFill>
                  <a:srgbClr val="183A59"/>
                </a:solidFill>
                <a:effectLst/>
                <a:latin typeface="Aptos Display"/>
                <a:ea typeface="MS Mincho" panose="02020609040205080304" pitchFamily="49" charset="-128"/>
                <a:cs typeface="Times New Roman" panose="02020603050405020304" pitchFamily="18" charset="0"/>
              </a:rPr>
              <a:t>Rast</a:t>
            </a:r>
            <a:r>
              <a:rPr lang="en-US" sz="2800" b="1" dirty="0">
                <a:solidFill>
                  <a:srgbClr val="183A59"/>
                </a:solidFill>
                <a:effectLst/>
                <a:latin typeface="Aptos Display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183A59"/>
                </a:solidFill>
                <a:effectLst/>
                <a:latin typeface="Aptos Display"/>
                <a:ea typeface="MS Mincho" panose="02020609040205080304" pitchFamily="49" charset="-128"/>
                <a:cs typeface="Times New Roman" panose="02020603050405020304" pitchFamily="18" charset="0"/>
              </a:rPr>
              <a:t>kristala</a:t>
            </a:r>
            <a:r>
              <a:rPr lang="en-US" sz="2800" b="1" dirty="0">
                <a:solidFill>
                  <a:srgbClr val="183A59"/>
                </a:solidFill>
                <a:effectLst/>
                <a:latin typeface="Aptos Display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183A59"/>
                </a:solidFill>
                <a:effectLst/>
                <a:latin typeface="Aptos Display"/>
                <a:ea typeface="MS Mincho" panose="02020609040205080304" pitchFamily="49" charset="-128"/>
                <a:cs typeface="Times New Roman" panose="02020603050405020304" pitchFamily="18" charset="0"/>
              </a:rPr>
              <a:t>limunske</a:t>
            </a:r>
            <a:r>
              <a:rPr lang="en-US" sz="2800" b="1" dirty="0">
                <a:solidFill>
                  <a:srgbClr val="183A59"/>
                </a:solidFill>
                <a:effectLst/>
                <a:latin typeface="Aptos Display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183A59"/>
                </a:solidFill>
                <a:effectLst/>
                <a:latin typeface="Aptos Display"/>
                <a:ea typeface="MS Mincho" panose="02020609040205080304" pitchFamily="49" charset="-128"/>
                <a:cs typeface="Times New Roman" panose="02020603050405020304" pitchFamily="18" charset="0"/>
              </a:rPr>
              <a:t>kiseline</a:t>
            </a:r>
            <a:endParaRPr lang="en-US" sz="2800" dirty="0">
              <a:solidFill>
                <a:srgbClr val="183A59"/>
              </a:solidFill>
              <a:effectLst/>
              <a:latin typeface="Aptos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graphicFrame>
        <p:nvGraphicFramePr>
          <p:cNvPr id="12" name="Tablica 11">
            <a:extLst>
              <a:ext uri="{FF2B5EF4-FFF2-40B4-BE49-F238E27FC236}">
                <a16:creationId xmlns:a16="http://schemas.microsoft.com/office/drawing/2014/main" id="{846FF3E5-DB43-484B-ADBB-EAD3AC8E35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3462638"/>
              </p:ext>
            </p:extLst>
          </p:nvPr>
        </p:nvGraphicFramePr>
        <p:xfrm>
          <a:off x="1097015" y="2111311"/>
          <a:ext cx="7590050" cy="2635377"/>
        </p:xfrm>
        <a:graphic>
          <a:graphicData uri="http://schemas.openxmlformats.org/drawingml/2006/table">
            <a:tbl>
              <a:tblPr firstRow="1" firstCol="1" bandRow="1"/>
              <a:tblGrid>
                <a:gridCol w="665225">
                  <a:extLst>
                    <a:ext uri="{9D8B030D-6E8A-4147-A177-3AD203B41FA5}">
                      <a16:colId xmlns:a16="http://schemas.microsoft.com/office/drawing/2014/main" val="186182309"/>
                    </a:ext>
                  </a:extLst>
                </a:gridCol>
                <a:gridCol w="1251782">
                  <a:extLst>
                    <a:ext uri="{9D8B030D-6E8A-4147-A177-3AD203B41FA5}">
                      <a16:colId xmlns:a16="http://schemas.microsoft.com/office/drawing/2014/main" val="4063193677"/>
                    </a:ext>
                  </a:extLst>
                </a:gridCol>
                <a:gridCol w="1682384">
                  <a:extLst>
                    <a:ext uri="{9D8B030D-6E8A-4147-A177-3AD203B41FA5}">
                      <a16:colId xmlns:a16="http://schemas.microsoft.com/office/drawing/2014/main" val="2734706774"/>
                    </a:ext>
                  </a:extLst>
                </a:gridCol>
                <a:gridCol w="3990659">
                  <a:extLst>
                    <a:ext uri="{9D8B030D-6E8A-4147-A177-3AD203B41FA5}">
                      <a16:colId xmlns:a16="http://schemas.microsoft.com/office/drawing/2014/main" val="2864107878"/>
                    </a:ext>
                  </a:extLst>
                </a:gridCol>
              </a:tblGrid>
              <a:tr h="4006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 b="1" dirty="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Dan</a:t>
                      </a:r>
                      <a:endParaRPr lang="en-US" sz="1050" dirty="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Vrijeme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od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početka</a:t>
                      </a:r>
                      <a:endParaRPr lang="en-US" sz="1050" dirty="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Veličina najvećeg kristala (mm)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Opažanje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3087954"/>
                  </a:ext>
                </a:extLst>
              </a:tr>
              <a:tr h="2370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1. dan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početak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0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Pripremljena zasićena otopina. Otopina je bistra, bez vidljivih kristala.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1057125"/>
                  </a:ext>
                </a:extLst>
              </a:tr>
              <a:tr h="2370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7. dan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6 dana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4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Nastaju prvi prozirni kristali nepravilnijih bridova.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8117630"/>
                  </a:ext>
                </a:extLst>
              </a:tr>
              <a:tr h="2370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14. dan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13 dana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7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Kristali se povećavaju i postaju jasno vidljivi golim okom.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1773439"/>
                  </a:ext>
                </a:extLst>
              </a:tr>
              <a:tr h="2370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21. dan</a:t>
                      </a:r>
                      <a:endParaRPr lang="en-US" sz="1050" dirty="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20 dana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10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Nekoliko kristala raste brže od ostalih; vidljive su sjajne plohe.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745093"/>
                  </a:ext>
                </a:extLst>
              </a:tr>
              <a:tr h="2370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28. dan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27 dana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13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Veći kristali postaju izraženiji, dok se manji spajaju u skupine.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69852463"/>
                  </a:ext>
                </a:extLst>
              </a:tr>
              <a:tr h="2370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35. dan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34 dana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15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Rast se usporava jer je preostalo manje otopljene tvari.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99223578"/>
                  </a:ext>
                </a:extLst>
              </a:tr>
              <a:tr h="2370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60. dan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59 dana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20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Formirani su veći prozirni kristali; oblik je stabilan i rast gotovo prestaje.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7578987"/>
                  </a:ext>
                </a:extLst>
              </a:tr>
              <a:tr h="4006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120. dan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119 dana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22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 dirty="0" err="1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Kristali</a:t>
                      </a:r>
                      <a:r>
                        <a:rPr lang="en-US" sz="1000" dirty="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dirty="0" err="1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su</a:t>
                      </a:r>
                      <a:r>
                        <a:rPr lang="en-US" sz="1000" dirty="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dirty="0" err="1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stabilni</a:t>
                      </a:r>
                      <a:r>
                        <a:rPr lang="en-US" sz="1000" dirty="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dirty="0" err="1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000" dirty="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dobro </a:t>
                      </a:r>
                      <a:r>
                        <a:rPr lang="en-US" sz="1000" dirty="0" err="1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razvijeni</a:t>
                      </a:r>
                      <a:r>
                        <a:rPr lang="en-US" sz="1000" dirty="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; u </a:t>
                      </a:r>
                      <a:r>
                        <a:rPr lang="en-US" sz="1000" dirty="0" err="1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odnosu</a:t>
                      </a:r>
                      <a:r>
                        <a:rPr lang="en-US" sz="1000" dirty="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dirty="0" err="1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na</a:t>
                      </a:r>
                      <a:r>
                        <a:rPr lang="en-US" sz="1000" dirty="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60. dan </a:t>
                      </a:r>
                      <a:r>
                        <a:rPr lang="en-US" sz="1000" dirty="0" err="1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zabilježen</a:t>
                      </a:r>
                      <a:r>
                        <a:rPr lang="en-US" sz="1000" dirty="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je </a:t>
                      </a:r>
                      <a:r>
                        <a:rPr lang="en-US" sz="1000" dirty="0" err="1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tek</a:t>
                      </a:r>
                      <a:r>
                        <a:rPr lang="en-US" sz="1000" dirty="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dirty="0" err="1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manji</a:t>
                      </a:r>
                      <a:r>
                        <a:rPr lang="en-US" sz="1000" dirty="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dirty="0" err="1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porast</a:t>
                      </a:r>
                      <a:r>
                        <a:rPr lang="en-US" sz="1000" dirty="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dirty="0" err="1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veličine</a:t>
                      </a:r>
                      <a:r>
                        <a:rPr lang="en-US" sz="1000" dirty="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.</a:t>
                      </a:r>
                      <a:endParaRPr lang="en-US" sz="1050" dirty="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3327631"/>
                  </a:ext>
                </a:extLst>
              </a:tr>
            </a:tbl>
          </a:graphicData>
        </a:graphic>
      </p:graphicFrame>
      <p:pic>
        <p:nvPicPr>
          <p:cNvPr id="6" name="Slika 5">
            <a:extLst>
              <a:ext uri="{FF2B5EF4-FFF2-40B4-BE49-F238E27FC236}">
                <a16:creationId xmlns:a16="http://schemas.microsoft.com/office/drawing/2014/main" id="{C1D08351-DECB-40E3-B1FD-40AC3998CC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75680" y="1643488"/>
            <a:ext cx="2327400" cy="310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8416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0DE"/>
          </a:solidFill>
          <a:ln w="12700">
            <a:solidFill>
              <a:srgbClr val="F8F0DE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182880"/>
            <a:ext cx="7132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B85C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Pokus kristalizacije</a:t>
            </a:r>
            <a:endParaRPr lang="en-US" sz="1200" dirty="0"/>
          </a:p>
        </p:txBody>
      </p:sp>
      <p:sp>
        <p:nvSpPr>
          <p:cNvPr id="10" name="Text 5"/>
          <p:cNvSpPr/>
          <p:nvPr/>
        </p:nvSpPr>
        <p:spPr>
          <a:xfrm>
            <a:off x="594360" y="6510528"/>
            <a:ext cx="4297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777777"/>
                </a:solidFill>
              </a:rPr>
              <a:t>Od kristala do katedrale</a:t>
            </a:r>
            <a:endParaRPr lang="en-US" sz="850" dirty="0"/>
          </a:p>
        </p:txBody>
      </p:sp>
      <p:sp>
        <p:nvSpPr>
          <p:cNvPr id="11" name="Text 6"/>
          <p:cNvSpPr/>
          <p:nvPr/>
        </p:nvSpPr>
        <p:spPr>
          <a:xfrm>
            <a:off x="11265408" y="6473952"/>
            <a:ext cx="3840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777777"/>
                </a:solidFill>
              </a:rPr>
              <a:t>06</a:t>
            </a:r>
            <a:endParaRPr lang="en-US" sz="850" dirty="0"/>
          </a:p>
        </p:txBody>
      </p:sp>
      <p:sp>
        <p:nvSpPr>
          <p:cNvPr id="5" name="TekstniOkvir 4">
            <a:extLst>
              <a:ext uri="{FF2B5EF4-FFF2-40B4-BE49-F238E27FC236}">
                <a16:creationId xmlns:a16="http://schemas.microsoft.com/office/drawing/2014/main" id="{3B1F1D21-005D-492C-ABD3-437A437F49DA}"/>
              </a:ext>
            </a:extLst>
          </p:cNvPr>
          <p:cNvSpPr txBox="1"/>
          <p:nvPr/>
        </p:nvSpPr>
        <p:spPr>
          <a:xfrm>
            <a:off x="0" y="56898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>
                <a:solidFill>
                  <a:srgbClr val="183A59"/>
                </a:solidFill>
                <a:effectLst/>
                <a:latin typeface="Aptos Display"/>
                <a:ea typeface="MS Mincho" panose="02020609040205080304" pitchFamily="49" charset="-128"/>
                <a:cs typeface="Times New Roman" panose="02020603050405020304" pitchFamily="18" charset="0"/>
              </a:rPr>
              <a:t>Rast</a:t>
            </a:r>
            <a:r>
              <a:rPr lang="en-US" sz="2800" b="1" dirty="0">
                <a:solidFill>
                  <a:srgbClr val="183A59"/>
                </a:solidFill>
                <a:effectLst/>
                <a:latin typeface="Aptos Display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183A59"/>
                </a:solidFill>
                <a:effectLst/>
                <a:latin typeface="Aptos Display"/>
                <a:ea typeface="MS Mincho" panose="02020609040205080304" pitchFamily="49" charset="-128"/>
                <a:cs typeface="Times New Roman" panose="02020603050405020304" pitchFamily="18" charset="0"/>
              </a:rPr>
              <a:t>kristala</a:t>
            </a:r>
            <a:r>
              <a:rPr lang="en-US" sz="2800" b="1" dirty="0">
                <a:solidFill>
                  <a:srgbClr val="183A59"/>
                </a:solidFill>
                <a:effectLst/>
                <a:latin typeface="Aptos Display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183A59"/>
                </a:solidFill>
                <a:effectLst/>
                <a:latin typeface="Aptos Display"/>
                <a:ea typeface="MS Mincho" panose="02020609040205080304" pitchFamily="49" charset="-128"/>
                <a:cs typeface="Times New Roman" panose="02020603050405020304" pitchFamily="18" charset="0"/>
              </a:rPr>
              <a:t>modre</a:t>
            </a:r>
            <a:r>
              <a:rPr lang="en-US" sz="2800" b="1" dirty="0">
                <a:solidFill>
                  <a:srgbClr val="183A59"/>
                </a:solidFill>
                <a:effectLst/>
                <a:latin typeface="Aptos Display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183A59"/>
                </a:solidFill>
                <a:effectLst/>
                <a:latin typeface="Aptos Display"/>
                <a:ea typeface="MS Mincho" panose="02020609040205080304" pitchFamily="49" charset="-128"/>
                <a:cs typeface="Times New Roman" panose="02020603050405020304" pitchFamily="18" charset="0"/>
              </a:rPr>
              <a:t>galice</a:t>
            </a:r>
            <a:endParaRPr lang="en-US" sz="2800" dirty="0">
              <a:solidFill>
                <a:srgbClr val="183A59"/>
              </a:solidFill>
              <a:effectLst/>
              <a:latin typeface="Aptos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graphicFrame>
        <p:nvGraphicFramePr>
          <p:cNvPr id="13" name="Tablica 12">
            <a:extLst>
              <a:ext uri="{FF2B5EF4-FFF2-40B4-BE49-F238E27FC236}">
                <a16:creationId xmlns:a16="http://schemas.microsoft.com/office/drawing/2014/main" id="{D7A678CF-7225-4BF2-AA23-682AA7C60C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1240910"/>
              </p:ext>
            </p:extLst>
          </p:nvPr>
        </p:nvGraphicFramePr>
        <p:xfrm>
          <a:off x="1240531" y="2032190"/>
          <a:ext cx="6984365" cy="2793619"/>
        </p:xfrm>
        <a:graphic>
          <a:graphicData uri="http://schemas.openxmlformats.org/drawingml/2006/table">
            <a:tbl>
              <a:tblPr firstRow="1" firstCol="1" bandRow="1"/>
              <a:tblGrid>
                <a:gridCol w="612140">
                  <a:extLst>
                    <a:ext uri="{9D8B030D-6E8A-4147-A177-3AD203B41FA5}">
                      <a16:colId xmlns:a16="http://schemas.microsoft.com/office/drawing/2014/main" val="2726809263"/>
                    </a:ext>
                  </a:extLst>
                </a:gridCol>
                <a:gridCol w="1151890">
                  <a:extLst>
                    <a:ext uri="{9D8B030D-6E8A-4147-A177-3AD203B41FA5}">
                      <a16:colId xmlns:a16="http://schemas.microsoft.com/office/drawing/2014/main" val="3573296903"/>
                    </a:ext>
                  </a:extLst>
                </a:gridCol>
                <a:gridCol w="1548130">
                  <a:extLst>
                    <a:ext uri="{9D8B030D-6E8A-4147-A177-3AD203B41FA5}">
                      <a16:colId xmlns:a16="http://schemas.microsoft.com/office/drawing/2014/main" val="1891608705"/>
                    </a:ext>
                  </a:extLst>
                </a:gridCol>
                <a:gridCol w="3672205">
                  <a:extLst>
                    <a:ext uri="{9D8B030D-6E8A-4147-A177-3AD203B41FA5}">
                      <a16:colId xmlns:a16="http://schemas.microsoft.com/office/drawing/2014/main" val="123823051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 b="1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Dan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A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Vrijeme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od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početka</a:t>
                      </a:r>
                      <a:endParaRPr lang="en-US" sz="1050" dirty="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A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Veličina najvećeg kristala (mm)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A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Opažanje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A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750903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1. dan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A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početak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0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Pripremljena zasićena plava otopina. Kristali još nisu vidljivi.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872608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7. dan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6 dana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5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Pojavljuju se prvi intenzivno plavi kristali s jasno vidljivim plohama.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36975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14. dan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13 dana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9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Kristali brzo rastu i poprima se pravilniji geometrijski oblik.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92467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21. dan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20 dana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13</a:t>
                      </a:r>
                      <a:endParaRPr lang="en-US" sz="1050" dirty="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Najveći kristal se povećava; boja ostaje izrazito plava.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80252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28. dan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27 dana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17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Kristalne plohe su veće i sjajnije; manji kristali se stvaraju na dnu.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683709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35. dan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34 dana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20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Glavni kristal je dobro oblikovan, rast se nastavlja sporije.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63734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60. dan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A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59 dana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28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Dobiven je velik, jasno oblikovan plavi kristal s izraženim kristalnim plohama.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06283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120. dan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A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119 dana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31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 dirty="0" err="1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Glavni</a:t>
                      </a:r>
                      <a:r>
                        <a:rPr lang="en-US" sz="1000" dirty="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dirty="0" err="1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kristal</a:t>
                      </a:r>
                      <a:r>
                        <a:rPr lang="en-US" sz="1000" dirty="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dirty="0" err="1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ostaje</a:t>
                      </a:r>
                      <a:r>
                        <a:rPr lang="en-US" sz="1000" dirty="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dirty="0" err="1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intenzivno</a:t>
                      </a:r>
                      <a:r>
                        <a:rPr lang="en-US" sz="1000" dirty="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dirty="0" err="1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plav</a:t>
                      </a:r>
                      <a:r>
                        <a:rPr lang="en-US" sz="1000" dirty="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dirty="0" err="1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000" dirty="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dirty="0" err="1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jasno</a:t>
                      </a:r>
                      <a:r>
                        <a:rPr lang="en-US" sz="1000" dirty="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dirty="0" err="1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oblikovan</a:t>
                      </a:r>
                      <a:r>
                        <a:rPr lang="en-US" sz="1000" dirty="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; </a:t>
                      </a:r>
                      <a:r>
                        <a:rPr lang="en-US" sz="1000" dirty="0" err="1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rast</a:t>
                      </a:r>
                      <a:r>
                        <a:rPr lang="en-US" sz="1000" dirty="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dirty="0" err="1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nakon</a:t>
                      </a:r>
                      <a:r>
                        <a:rPr lang="en-US" sz="1000" dirty="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60. dana </a:t>
                      </a:r>
                      <a:r>
                        <a:rPr lang="en-US" sz="1000" dirty="0" err="1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znatno</a:t>
                      </a:r>
                      <a:r>
                        <a:rPr lang="en-US" sz="1000" dirty="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je </a:t>
                      </a:r>
                      <a:r>
                        <a:rPr lang="en-US" sz="1000" dirty="0" err="1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sporiji</a:t>
                      </a:r>
                      <a:r>
                        <a:rPr lang="en-US" sz="1000" dirty="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.</a:t>
                      </a:r>
                      <a:endParaRPr lang="en-US" sz="1050" dirty="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7115494"/>
                  </a:ext>
                </a:extLst>
              </a:tr>
            </a:tbl>
          </a:graphicData>
        </a:graphic>
      </p:graphicFrame>
      <p:pic>
        <p:nvPicPr>
          <p:cNvPr id="6" name="Slika 5">
            <a:extLst>
              <a:ext uri="{FF2B5EF4-FFF2-40B4-BE49-F238E27FC236}">
                <a16:creationId xmlns:a16="http://schemas.microsoft.com/office/drawing/2014/main" id="{3468099E-0332-4D44-A614-98FC769C3A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4595" y="1716723"/>
            <a:ext cx="2327400" cy="310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7538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0DE"/>
          </a:solidFill>
          <a:ln w="12700">
            <a:solidFill>
              <a:srgbClr val="F8F0DE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182880"/>
            <a:ext cx="7132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B85C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Pokus kristalizacije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0" y="530352"/>
            <a:ext cx="1219169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2800" b="1" dirty="0" err="1">
                <a:solidFill>
                  <a:srgbClr val="183A59"/>
                </a:solidFill>
                <a:effectLst/>
                <a:latin typeface="Aptos Display"/>
                <a:ea typeface="MS Mincho" panose="02020609040205080304" pitchFamily="49" charset="-128"/>
                <a:cs typeface="Times New Roman" panose="02020603050405020304" pitchFamily="18" charset="0"/>
              </a:rPr>
              <a:t>Rast</a:t>
            </a:r>
            <a:r>
              <a:rPr lang="en-US" sz="2800" b="1" dirty="0">
                <a:solidFill>
                  <a:srgbClr val="183A59"/>
                </a:solidFill>
                <a:effectLst/>
                <a:latin typeface="Aptos Display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183A59"/>
                </a:solidFill>
                <a:effectLst/>
                <a:latin typeface="Aptos Display"/>
                <a:ea typeface="MS Mincho" panose="02020609040205080304" pitchFamily="49" charset="-128"/>
                <a:cs typeface="Times New Roman" panose="02020603050405020304" pitchFamily="18" charset="0"/>
              </a:rPr>
              <a:t>kristala</a:t>
            </a:r>
            <a:r>
              <a:rPr lang="en-US" sz="2800" b="1" dirty="0">
                <a:solidFill>
                  <a:srgbClr val="183A59"/>
                </a:solidFill>
                <a:effectLst/>
                <a:latin typeface="Aptos Display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183A59"/>
                </a:solidFill>
                <a:effectLst/>
                <a:latin typeface="Aptos Display"/>
                <a:ea typeface="MS Mincho" panose="02020609040205080304" pitchFamily="49" charset="-128"/>
                <a:cs typeface="Times New Roman" panose="02020603050405020304" pitchFamily="18" charset="0"/>
              </a:rPr>
              <a:t>šećera</a:t>
            </a:r>
            <a:endParaRPr lang="en-US" sz="2800" dirty="0">
              <a:solidFill>
                <a:srgbClr val="183A59"/>
              </a:solidFill>
              <a:effectLst/>
              <a:latin typeface="Aptos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10" name="Text 5"/>
          <p:cNvSpPr/>
          <p:nvPr/>
        </p:nvSpPr>
        <p:spPr>
          <a:xfrm>
            <a:off x="594360" y="6510528"/>
            <a:ext cx="4297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777777"/>
                </a:solidFill>
              </a:rPr>
              <a:t>Od kristala do katedrale</a:t>
            </a:r>
            <a:endParaRPr lang="en-US" sz="850" dirty="0"/>
          </a:p>
        </p:txBody>
      </p:sp>
      <p:sp>
        <p:nvSpPr>
          <p:cNvPr id="11" name="Text 6"/>
          <p:cNvSpPr/>
          <p:nvPr/>
        </p:nvSpPr>
        <p:spPr>
          <a:xfrm>
            <a:off x="11265408" y="6473952"/>
            <a:ext cx="3840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777777"/>
                </a:solidFill>
              </a:rPr>
              <a:t>06</a:t>
            </a:r>
            <a:endParaRPr lang="en-US" sz="850" dirty="0"/>
          </a:p>
        </p:txBody>
      </p:sp>
      <p:graphicFrame>
        <p:nvGraphicFramePr>
          <p:cNvPr id="5" name="Tablica 4">
            <a:extLst>
              <a:ext uri="{FF2B5EF4-FFF2-40B4-BE49-F238E27FC236}">
                <a16:creationId xmlns:a16="http://schemas.microsoft.com/office/drawing/2014/main" id="{1BE8EA58-DBC1-4C67-ADC5-1D7890C8B2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3980365"/>
              </p:ext>
            </p:extLst>
          </p:nvPr>
        </p:nvGraphicFramePr>
        <p:xfrm>
          <a:off x="1308264" y="2032190"/>
          <a:ext cx="6984365" cy="2793619"/>
        </p:xfrm>
        <a:graphic>
          <a:graphicData uri="http://schemas.openxmlformats.org/drawingml/2006/table">
            <a:tbl>
              <a:tblPr firstRow="1" firstCol="1" bandRow="1"/>
              <a:tblGrid>
                <a:gridCol w="612140">
                  <a:extLst>
                    <a:ext uri="{9D8B030D-6E8A-4147-A177-3AD203B41FA5}">
                      <a16:colId xmlns:a16="http://schemas.microsoft.com/office/drawing/2014/main" val="1205760791"/>
                    </a:ext>
                  </a:extLst>
                </a:gridCol>
                <a:gridCol w="1151890">
                  <a:extLst>
                    <a:ext uri="{9D8B030D-6E8A-4147-A177-3AD203B41FA5}">
                      <a16:colId xmlns:a16="http://schemas.microsoft.com/office/drawing/2014/main" val="2360931592"/>
                    </a:ext>
                  </a:extLst>
                </a:gridCol>
                <a:gridCol w="1548130">
                  <a:extLst>
                    <a:ext uri="{9D8B030D-6E8A-4147-A177-3AD203B41FA5}">
                      <a16:colId xmlns:a16="http://schemas.microsoft.com/office/drawing/2014/main" val="3718797027"/>
                    </a:ext>
                  </a:extLst>
                </a:gridCol>
                <a:gridCol w="3672205">
                  <a:extLst>
                    <a:ext uri="{9D8B030D-6E8A-4147-A177-3AD203B41FA5}">
                      <a16:colId xmlns:a16="http://schemas.microsoft.com/office/drawing/2014/main" val="166742094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 b="1" dirty="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Dan</a:t>
                      </a:r>
                      <a:endParaRPr lang="en-US" sz="1050" dirty="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Vrijeme od početka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Veličina najvećeg kristala (mm)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Opažanje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47378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1. dan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početak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0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Pripremljena gusta zasićena otopina šećera. Kristali još nisu vidljivi.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186894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7. dan</a:t>
                      </a:r>
                      <a:endParaRPr lang="en-US" sz="1050" dirty="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6 dana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3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Na koncu ili štapiću pojavljuju se prvi sitni prozirni kristali.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644814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14. dan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13 dana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6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Kristali se povećavaju i stvaraju vidljivu nakupinu.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999238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21. dan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20 dana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9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Rast je ujednačen; pojedini kristali postaju jasno odvojeni.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57359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28. dan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27 dana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12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Nakupina kristala postaje deblja, a otopine je manje zbog isparavanja.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45715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35. dan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34 dana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15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Kristali su čvrsti i prozirni; rast se nastavlja sporije.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473907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60. dan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59 dana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24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Dobivena je veća nakupina kristala šećera na nosaču, s vidljivim pojedinačnim kristalima.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75923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120. dan</a:t>
                      </a:r>
                      <a:endParaRPr lang="en-US" sz="1050" dirty="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119 dana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28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 dirty="0" err="1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Nakupina</a:t>
                      </a:r>
                      <a:r>
                        <a:rPr lang="en-US" sz="1000" dirty="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dirty="0" err="1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kristala</a:t>
                      </a:r>
                      <a:r>
                        <a:rPr lang="en-US" sz="1000" dirty="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dirty="0" err="1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na</a:t>
                      </a:r>
                      <a:r>
                        <a:rPr lang="en-US" sz="1000" dirty="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dirty="0" err="1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nosaču</a:t>
                      </a:r>
                      <a:r>
                        <a:rPr lang="en-US" sz="1000" dirty="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dirty="0" err="1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dodatno</a:t>
                      </a:r>
                      <a:r>
                        <a:rPr lang="en-US" sz="1000" dirty="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se </a:t>
                      </a:r>
                      <a:r>
                        <a:rPr lang="en-US" sz="1000" dirty="0" err="1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povećala</a:t>
                      </a:r>
                      <a:r>
                        <a:rPr lang="en-US" sz="1000" dirty="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000" dirty="0" err="1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ali</a:t>
                      </a:r>
                      <a:r>
                        <a:rPr lang="en-US" sz="1000" dirty="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je </a:t>
                      </a:r>
                      <a:r>
                        <a:rPr lang="en-US" sz="1000" dirty="0" err="1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rast</a:t>
                      </a:r>
                      <a:r>
                        <a:rPr lang="en-US" sz="1000" dirty="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dirty="0" err="1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nakon</a:t>
                      </a:r>
                      <a:r>
                        <a:rPr lang="en-US" sz="1000" dirty="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60. dana </a:t>
                      </a:r>
                      <a:r>
                        <a:rPr lang="en-US" sz="1000" dirty="0" err="1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spor</a:t>
                      </a:r>
                      <a:r>
                        <a:rPr lang="en-US" sz="1000" dirty="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dirty="0" err="1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000" dirty="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dirty="0" err="1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neujednačen</a:t>
                      </a:r>
                      <a:r>
                        <a:rPr lang="en-US" sz="1000" dirty="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.</a:t>
                      </a:r>
                      <a:endParaRPr lang="en-US" sz="1050" dirty="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0336825"/>
                  </a:ext>
                </a:extLst>
              </a:tr>
            </a:tbl>
          </a:graphicData>
        </a:graphic>
      </p:graphicFrame>
      <p:pic>
        <p:nvPicPr>
          <p:cNvPr id="7" name="Slika 6">
            <a:extLst>
              <a:ext uri="{FF2B5EF4-FFF2-40B4-BE49-F238E27FC236}">
                <a16:creationId xmlns:a16="http://schemas.microsoft.com/office/drawing/2014/main" id="{7E4274B7-2C5E-4CAE-8F3F-E1E493B827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9192" y="1722609"/>
            <a:ext cx="2325939" cy="310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4636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0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594360" y="182880"/>
            <a:ext cx="7132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B85C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Povezivanje sadržaja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94360" y="530352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183A5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Od kristalne strukture do arhitekture</a:t>
            </a:r>
            <a:endParaRPr lang="en-US" sz="2800" dirty="0"/>
          </a:p>
        </p:txBody>
      </p:sp>
      <p:sp>
        <p:nvSpPr>
          <p:cNvPr id="8" name="Text 3"/>
          <p:cNvSpPr/>
          <p:nvPr/>
        </p:nvSpPr>
        <p:spPr>
          <a:xfrm>
            <a:off x="687493" y="1692487"/>
            <a:ext cx="4800600" cy="12344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4A4A4A"/>
                </a:solidFill>
              </a:rPr>
              <a:t>Geometrija se pojavljuje u kristalima, modelima i arhitekturi. Učenici su kroz izradu modela istraživali ravnine, plohe, bridove, simetriju i prostornu predodžbu.</a:t>
            </a:r>
            <a:endParaRPr lang="en-US" sz="1800" dirty="0"/>
          </a:p>
        </p:txBody>
      </p:sp>
      <p:sp>
        <p:nvSpPr>
          <p:cNvPr id="11" name="Text 4"/>
          <p:cNvSpPr/>
          <p:nvPr/>
        </p:nvSpPr>
        <p:spPr>
          <a:xfrm>
            <a:off x="594360" y="6510528"/>
            <a:ext cx="4297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777777"/>
                </a:solidFill>
              </a:rPr>
              <a:t>Od kristala do katedrale</a:t>
            </a:r>
            <a:endParaRPr lang="en-US" sz="850" dirty="0"/>
          </a:p>
        </p:txBody>
      </p:sp>
      <p:sp>
        <p:nvSpPr>
          <p:cNvPr id="12" name="Text 5"/>
          <p:cNvSpPr/>
          <p:nvPr/>
        </p:nvSpPr>
        <p:spPr>
          <a:xfrm>
            <a:off x="11265408" y="6473952"/>
            <a:ext cx="3840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777777"/>
                </a:solidFill>
              </a:rPr>
              <a:t>08</a:t>
            </a:r>
            <a:endParaRPr lang="en-US" sz="850" dirty="0"/>
          </a:p>
        </p:txBody>
      </p:sp>
      <p:pic>
        <p:nvPicPr>
          <p:cNvPr id="14" name="Slika 13">
            <a:extLst>
              <a:ext uri="{FF2B5EF4-FFF2-40B4-BE49-F238E27FC236}">
                <a16:creationId xmlns:a16="http://schemas.microsoft.com/office/drawing/2014/main" id="{65529579-0A39-48F9-9E30-C3617995BF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7237309" y="2173224"/>
            <a:ext cx="3200400" cy="4267200"/>
          </a:xfrm>
          <a:prstGeom prst="rect">
            <a:avLst/>
          </a:prstGeom>
        </p:spPr>
      </p:pic>
      <p:pic>
        <p:nvPicPr>
          <p:cNvPr id="9" name="Slika 8">
            <a:extLst>
              <a:ext uri="{FF2B5EF4-FFF2-40B4-BE49-F238E27FC236}">
                <a16:creationId xmlns:a16="http://schemas.microsoft.com/office/drawing/2014/main" id="{6D758E0F-CCA7-4B51-A0F2-F4FFC5B25A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3382" y="2647357"/>
            <a:ext cx="2454338" cy="3259667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0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0DE"/>
          </a:solidFill>
          <a:ln w="12700">
            <a:solidFill>
              <a:srgbClr val="F8F0DE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182880"/>
            <a:ext cx="7132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B85C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Kraj projekta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94360" y="530352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183A5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Završno izlaganje učeničkih radova</a:t>
            </a:r>
            <a:endParaRPr lang="en-US" sz="2800" dirty="0"/>
          </a:p>
        </p:txBody>
      </p:sp>
      <p:sp>
        <p:nvSpPr>
          <p:cNvPr id="8" name="Text 3"/>
          <p:cNvSpPr/>
          <p:nvPr/>
        </p:nvSpPr>
        <p:spPr>
          <a:xfrm>
            <a:off x="6583680" y="3783330"/>
            <a:ext cx="4892040" cy="12344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4A4A4A"/>
                </a:solidFill>
              </a:rPr>
              <a:t>Na kraju projekta učenici su izlagali što su sve napravili tijekom godine: istraživanja, pokuse, kristale, plakate, modele i zaključke.</a:t>
            </a:r>
            <a:endParaRPr lang="en-US" sz="2000" dirty="0"/>
          </a:p>
        </p:txBody>
      </p:sp>
      <p:sp>
        <p:nvSpPr>
          <p:cNvPr id="9" name="Text 4"/>
          <p:cNvSpPr/>
          <p:nvPr/>
        </p:nvSpPr>
        <p:spPr>
          <a:xfrm>
            <a:off x="6583680" y="4892040"/>
            <a:ext cx="2660904" cy="502920"/>
          </a:xfrm>
          <a:prstGeom prst="rect">
            <a:avLst/>
          </a:prstGeom>
          <a:solidFill>
            <a:srgbClr val="E9F5EE"/>
          </a:solidFill>
          <a:ln>
            <a:solidFill>
              <a:srgbClr val="E9F5EE">
                <a:alpha val="0"/>
              </a:srgbClr>
            </a:solidFill>
          </a:ln>
        </p:spPr>
        <p:txBody>
          <a:bodyPr wrap="square" lIns="1524" tIns="1524" rIns="1524" bIns="1524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83A59"/>
                </a:solidFill>
              </a:rPr>
              <a:t>učenici kao istraživači i izlagači</a:t>
            </a:r>
            <a:endParaRPr lang="en-US" sz="1500" dirty="0"/>
          </a:p>
        </p:txBody>
      </p:sp>
      <p:sp>
        <p:nvSpPr>
          <p:cNvPr id="10" name="Text 5"/>
          <p:cNvSpPr/>
          <p:nvPr/>
        </p:nvSpPr>
        <p:spPr>
          <a:xfrm>
            <a:off x="594360" y="6510528"/>
            <a:ext cx="4297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777777"/>
                </a:solidFill>
              </a:rPr>
              <a:t>Od kristala do katedrale</a:t>
            </a:r>
            <a:endParaRPr lang="en-US" sz="850" dirty="0"/>
          </a:p>
        </p:txBody>
      </p:sp>
      <p:sp>
        <p:nvSpPr>
          <p:cNvPr id="11" name="Text 6"/>
          <p:cNvSpPr/>
          <p:nvPr/>
        </p:nvSpPr>
        <p:spPr>
          <a:xfrm>
            <a:off x="11265408" y="6473952"/>
            <a:ext cx="3840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777777"/>
                </a:solidFill>
              </a:rPr>
              <a:t>09</a:t>
            </a:r>
            <a:endParaRPr lang="en-US" sz="850" dirty="0"/>
          </a:p>
        </p:txBody>
      </p:sp>
      <p:pic>
        <p:nvPicPr>
          <p:cNvPr id="13" name="Slika 12">
            <a:extLst>
              <a:ext uri="{FF2B5EF4-FFF2-40B4-BE49-F238E27FC236}">
                <a16:creationId xmlns:a16="http://schemas.microsoft.com/office/drawing/2014/main" id="{84751E04-C1D6-495E-957D-4D40A01FCC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031" y="1839637"/>
            <a:ext cx="2796797" cy="3714496"/>
          </a:xfrm>
          <a:prstGeom prst="rect">
            <a:avLst/>
          </a:prstGeom>
        </p:spPr>
      </p:pic>
      <p:pic>
        <p:nvPicPr>
          <p:cNvPr id="15" name="Slika 14">
            <a:extLst>
              <a:ext uri="{FF2B5EF4-FFF2-40B4-BE49-F238E27FC236}">
                <a16:creationId xmlns:a16="http://schemas.microsoft.com/office/drawing/2014/main" id="{D24F5A5C-0662-4B5A-A195-E7507E5156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9060" y="1303866"/>
            <a:ext cx="3200201" cy="4250267"/>
          </a:xfrm>
          <a:prstGeom prst="rect">
            <a:avLst/>
          </a:prstGeom>
        </p:spPr>
      </p:pic>
      <p:pic>
        <p:nvPicPr>
          <p:cNvPr id="19" name="Slika 18">
            <a:extLst>
              <a:ext uri="{FF2B5EF4-FFF2-40B4-BE49-F238E27FC236}">
                <a16:creationId xmlns:a16="http://schemas.microsoft.com/office/drawing/2014/main" id="{2EFF5161-F811-42D9-9E1B-4E2BDC43521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555" t="2099" r="2533" b="371"/>
          <a:stretch/>
        </p:blipFill>
        <p:spPr>
          <a:xfrm rot="16200000">
            <a:off x="7881272" y="91430"/>
            <a:ext cx="2764195" cy="3910943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0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0DE"/>
          </a:solidFill>
          <a:ln w="12700">
            <a:solidFill>
              <a:srgbClr val="F8F0DE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182880"/>
            <a:ext cx="7132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B85C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Zaključak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94360" y="530352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183A5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Što smo ponijeli iz projekta?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822960" y="1417320"/>
            <a:ext cx="5074920" cy="21945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r>
              <a:rPr lang="hr-HR" sz="2000" dirty="0">
                <a:solidFill>
                  <a:srgbClr val="4A4A4A"/>
                </a:solidFill>
              </a:rPr>
              <a:t>Z</a:t>
            </a:r>
            <a:r>
              <a:rPr lang="en-US" sz="2000" dirty="0" err="1">
                <a:solidFill>
                  <a:srgbClr val="4A4A4A"/>
                </a:solidFill>
              </a:rPr>
              <a:t>nanje</a:t>
            </a:r>
            <a:r>
              <a:rPr lang="en-US" sz="2000" dirty="0">
                <a:solidFill>
                  <a:srgbClr val="4A4A4A"/>
                </a:solidFill>
              </a:rPr>
              <a:t> se najbolje gradi istraživanjem i iskustvom</a:t>
            </a:r>
            <a:endParaRPr lang="en-US" sz="2000" dirty="0"/>
          </a:p>
          <a:p>
            <a:r>
              <a:rPr lang="en-US" sz="2000" dirty="0">
                <a:solidFill>
                  <a:srgbClr val="4A4A4A"/>
                </a:solidFill>
              </a:rPr>
              <a:t>kristali, geometrija i arhitektura mogu se povezati u </a:t>
            </a:r>
            <a:r>
              <a:rPr lang="en-US" sz="2000" dirty="0" err="1">
                <a:solidFill>
                  <a:srgbClr val="4A4A4A"/>
                </a:solidFill>
              </a:rPr>
              <a:t>jednu</a:t>
            </a:r>
            <a:r>
              <a:rPr lang="en-US" sz="2000" dirty="0">
                <a:solidFill>
                  <a:srgbClr val="4A4A4A"/>
                </a:solidFill>
              </a:rPr>
              <a:t> </a:t>
            </a:r>
            <a:r>
              <a:rPr lang="en-US" sz="2000" dirty="0" err="1">
                <a:solidFill>
                  <a:srgbClr val="4A4A4A"/>
                </a:solidFill>
              </a:rPr>
              <a:t>priču</a:t>
            </a:r>
            <a:r>
              <a:rPr lang="hr-HR" sz="2000" dirty="0">
                <a:solidFill>
                  <a:srgbClr val="4A4A4A"/>
                </a:solidFill>
              </a:rPr>
              <a:t>.</a:t>
            </a:r>
            <a:endParaRPr lang="en-US" sz="2000" dirty="0"/>
          </a:p>
          <a:p>
            <a:r>
              <a:rPr lang="hr-HR" sz="2000" dirty="0">
                <a:solidFill>
                  <a:srgbClr val="4A4A4A"/>
                </a:solidFill>
              </a:rPr>
              <a:t>U</a:t>
            </a:r>
            <a:r>
              <a:rPr lang="en-US" sz="2000" dirty="0" err="1">
                <a:solidFill>
                  <a:srgbClr val="4A4A4A"/>
                </a:solidFill>
              </a:rPr>
              <a:t>čenici</a:t>
            </a:r>
            <a:r>
              <a:rPr lang="en-US" sz="2000" dirty="0">
                <a:solidFill>
                  <a:srgbClr val="4A4A4A"/>
                </a:solidFill>
              </a:rPr>
              <a:t> su pokazali kreativnost, upornost i </a:t>
            </a:r>
            <a:r>
              <a:rPr lang="en-US" sz="2000" dirty="0" err="1">
                <a:solidFill>
                  <a:srgbClr val="4A4A4A"/>
                </a:solidFill>
              </a:rPr>
              <a:t>timski</a:t>
            </a:r>
            <a:r>
              <a:rPr lang="en-US" sz="2000" dirty="0">
                <a:solidFill>
                  <a:srgbClr val="4A4A4A"/>
                </a:solidFill>
              </a:rPr>
              <a:t> rad</a:t>
            </a:r>
            <a:r>
              <a:rPr lang="hr-HR" sz="2000" dirty="0">
                <a:solidFill>
                  <a:srgbClr val="4A4A4A"/>
                </a:solidFill>
              </a:rPr>
              <a:t>.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822960" y="4023360"/>
            <a:ext cx="4892040" cy="11887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4A4A4A"/>
                </a:solidFill>
              </a:rPr>
              <a:t>Projekt je završio izložbom i prezentacijom učeničkih radova, a učionica je postala prostor za znanost, stvaranje i predstavljanje.</a:t>
            </a:r>
            <a:endParaRPr lang="en-US" sz="2100" dirty="0"/>
          </a:p>
        </p:txBody>
      </p:sp>
      <p:pic>
        <p:nvPicPr>
          <p:cNvPr id="7" name="Image 0" descr="/mnt/data/WhatsApp Image 2026-08-27 at 11.03.35 (1).jpeg"/>
          <p:cNvPicPr>
            <a:picLocks noChangeAspect="1"/>
          </p:cNvPicPr>
          <p:nvPr/>
        </p:nvPicPr>
        <p:blipFill>
          <a:blip r:embed="rId3"/>
          <a:srcRect t="10819" b="10819"/>
          <a:stretch/>
        </p:blipFill>
        <p:spPr>
          <a:xfrm>
            <a:off x="6156960" y="1897380"/>
            <a:ext cx="5212080" cy="306324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594360" y="6510528"/>
            <a:ext cx="4297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777777"/>
                </a:solidFill>
              </a:rPr>
              <a:t>Od kristala do katedrale</a:t>
            </a:r>
            <a:endParaRPr lang="en-US" sz="850" dirty="0"/>
          </a:p>
        </p:txBody>
      </p:sp>
      <p:sp>
        <p:nvSpPr>
          <p:cNvPr id="12" name="Text 6"/>
          <p:cNvSpPr/>
          <p:nvPr/>
        </p:nvSpPr>
        <p:spPr>
          <a:xfrm>
            <a:off x="11265408" y="6473952"/>
            <a:ext cx="3840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777777"/>
                </a:solidFill>
              </a:rPr>
              <a:t>10</a:t>
            </a:r>
            <a:endParaRPr lang="en-US" sz="8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1059</Words>
  <Application>Microsoft Office PowerPoint</Application>
  <PresentationFormat>Široki zaslon</PresentationFormat>
  <Paragraphs>226</Paragraphs>
  <Slides>13</Slides>
  <Notes>13</Notes>
  <HiddenSlides>0</HiddenSlides>
  <MMClips>2</MMClips>
  <ScaleCrop>false</ScaleCrop>
  <HeadingPairs>
    <vt:vector size="6" baseType="variant">
      <vt:variant>
        <vt:lpstr>Korišteni fontovi</vt:lpstr>
      </vt:variant>
      <vt:variant>
        <vt:i4>4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13</vt:i4>
      </vt:variant>
    </vt:vector>
  </HeadingPairs>
  <TitlesOfParts>
    <vt:vector size="18" baseType="lpstr">
      <vt:lpstr>Aptos</vt:lpstr>
      <vt:lpstr>Aptos Display</vt:lpstr>
      <vt:lpstr>Arial</vt:lpstr>
      <vt:lpstr>Calibri</vt:lpstr>
      <vt:lpstr>Office Theme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</vt:vector>
  </TitlesOfParts>
  <Company>Školski projekt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Od kristala do katedrale</dc:title>
  <dc:subject>Od kristala do katedrale</dc:subject>
  <dc:creator>OpenAI</dc:creator>
  <cp:lastModifiedBy>mia mitrovic-matic</cp:lastModifiedBy>
  <cp:revision>8</cp:revision>
  <dcterms:created xsi:type="dcterms:W3CDTF">2026-08-27T09:10:41Z</dcterms:created>
  <dcterms:modified xsi:type="dcterms:W3CDTF">2026-09-23T09:53:12Z</dcterms:modified>
</cp:coreProperties>
</file>